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5" r:id="rId8"/>
    <p:sldId id="266" r:id="rId9"/>
    <p:sldId id="264" r:id="rId10"/>
    <p:sldId id="267" r:id="rId11"/>
    <p:sldId id="268" r:id="rId12"/>
    <p:sldId id="269" r:id="rId13"/>
    <p:sldId id="270" r:id="rId14"/>
    <p:sldId id="271" r:id="rId15"/>
    <p:sldId id="272" r:id="rId16"/>
    <p:sldId id="27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1C591A-9E40-414B-A765-168697BB3345}" type="datetimeFigureOut">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3441083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1C591A-9E40-414B-A765-168697BB3345}" type="datetimeFigureOut">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2134030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1C591A-9E40-414B-A765-168697BB3345}" type="datetimeFigureOut">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708015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1C591A-9E40-414B-A765-168697BB3345}" type="datetimeFigureOut">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2547587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1C591A-9E40-414B-A765-168697BB3345}" type="datetimeFigureOut">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696401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1C591A-9E40-414B-A765-168697BB3345}" type="datetimeFigureOut">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1189344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1C591A-9E40-414B-A765-168697BB3345}" type="datetimeFigureOut">
              <a:rPr lang="en-US" smtClean="0"/>
              <a:t>12/5/2019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1193287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E1C591A-9E40-414B-A765-168697BB3345}" type="datetimeFigureOut">
              <a:rPr lang="en-US" smtClean="0"/>
              <a:t>12/5/2019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3512376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1C591A-9E40-414B-A765-168697BB3345}" type="datetimeFigureOut">
              <a:rPr lang="en-US" smtClean="0"/>
              <a:t>12/5/2019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1107918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1C591A-9E40-414B-A765-168697BB3345}" type="datetimeFigureOut">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462958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1C591A-9E40-414B-A765-168697BB3345}" type="datetimeFigureOut">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6C103-5EAC-4A38-BEF9-17C18085E3D1}" type="slidenum">
              <a:rPr lang="en-US" smtClean="0"/>
              <a:t>‹#›</a:t>
            </a:fld>
            <a:endParaRPr lang="en-US"/>
          </a:p>
        </p:txBody>
      </p:sp>
    </p:spTree>
    <p:extLst>
      <p:ext uri="{BB962C8B-B14F-4D97-AF65-F5344CB8AC3E}">
        <p14:creationId xmlns:p14="http://schemas.microsoft.com/office/powerpoint/2010/main" val="2191400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1C591A-9E40-414B-A765-168697BB3345}" type="datetimeFigureOut">
              <a:rPr lang="en-US" smtClean="0"/>
              <a:t>12/5/2019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F6C103-5EAC-4A38-BEF9-17C18085E3D1}" type="slidenum">
              <a:rPr lang="en-US" smtClean="0"/>
              <a:t>‹#›</a:t>
            </a:fld>
            <a:endParaRPr lang="en-US"/>
          </a:p>
        </p:txBody>
      </p:sp>
    </p:spTree>
    <p:extLst>
      <p:ext uri="{BB962C8B-B14F-4D97-AF65-F5344CB8AC3E}">
        <p14:creationId xmlns:p14="http://schemas.microsoft.com/office/powerpoint/2010/main" val="573108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2">
              <a:lumMod val="40000"/>
              <a:lumOff val="60000"/>
            </a:schemeClr>
          </a:solidFill>
        </p:spPr>
        <p:txBody>
          <a:bodyPr/>
          <a:lstStyle/>
          <a:p>
            <a:r>
              <a:rPr lang="en-US" dirty="0" smtClean="0"/>
              <a:t>Historical Review of Teacher Education </a:t>
            </a:r>
            <a:endParaRPr lang="en-US" dirty="0"/>
          </a:p>
        </p:txBody>
      </p:sp>
      <p:sp>
        <p:nvSpPr>
          <p:cNvPr id="3" name="Subtitle 2"/>
          <p:cNvSpPr>
            <a:spLocks noGrp="1"/>
          </p:cNvSpPr>
          <p:nvPr>
            <p:ph type="subTitle" idx="1"/>
          </p:nvPr>
        </p:nvSpPr>
        <p:spPr/>
        <p:txBody>
          <a:bodyPr/>
          <a:lstStyle/>
          <a:p>
            <a:pPr algn="r"/>
            <a:r>
              <a:rPr lang="en-US" dirty="0" smtClean="0">
                <a:solidFill>
                  <a:schemeClr val="tx2">
                    <a:lumMod val="60000"/>
                    <a:lumOff val="40000"/>
                  </a:schemeClr>
                </a:solidFill>
              </a:rPr>
              <a:t>Dr. Tahir Nadeem</a:t>
            </a:r>
            <a:endParaRPr lang="en-US" dirty="0">
              <a:solidFill>
                <a:schemeClr val="tx2">
                  <a:lumMod val="60000"/>
                  <a:lumOff val="40000"/>
                </a:schemeClr>
              </a:solidFill>
            </a:endParaRPr>
          </a:p>
        </p:txBody>
      </p:sp>
    </p:spTree>
    <p:extLst>
      <p:ext uri="{BB962C8B-B14F-4D97-AF65-F5344CB8AC3E}">
        <p14:creationId xmlns:p14="http://schemas.microsoft.com/office/powerpoint/2010/main" val="2406059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Conti….</a:t>
            </a:r>
            <a:endParaRPr lang="en-US" dirty="0"/>
          </a:p>
        </p:txBody>
      </p:sp>
      <p:sp>
        <p:nvSpPr>
          <p:cNvPr id="3" name="Content Placeholder 2"/>
          <p:cNvSpPr>
            <a:spLocks noGrp="1"/>
          </p:cNvSpPr>
          <p:nvPr>
            <p:ph idx="1"/>
          </p:nvPr>
        </p:nvSpPr>
        <p:spPr>
          <a:xfrm>
            <a:off x="457200" y="1600201"/>
            <a:ext cx="8229600" cy="2057400"/>
          </a:xfrm>
          <a:solidFill>
            <a:schemeClr val="accent6">
              <a:lumMod val="20000"/>
              <a:lumOff val="80000"/>
            </a:schemeClr>
          </a:solidFill>
        </p:spPr>
        <p:txBody>
          <a:bodyPr>
            <a:normAutofit fontScale="92500" lnSpcReduction="20000"/>
          </a:bodyPr>
          <a:lstStyle/>
          <a:p>
            <a:pPr marL="0" indent="0" algn="ctr">
              <a:buNone/>
            </a:pPr>
            <a:r>
              <a:rPr lang="en-US" dirty="0">
                <a:ea typeface="Calibri"/>
                <a:cs typeface="Times New Roman"/>
              </a:rPr>
              <a:t>The first formal teacher preparation began in the 1820s with the establishment of "normal schools" in Vermont and Massachusetts</a:t>
            </a:r>
            <a:r>
              <a:rPr lang="en-US" dirty="0" smtClean="0">
                <a:ea typeface="Calibri"/>
                <a:cs typeface="Times New Roman"/>
              </a:rPr>
              <a:t>.</a:t>
            </a:r>
            <a:r>
              <a:rPr lang="en-US" dirty="0">
                <a:ea typeface="Calibri"/>
                <a:cs typeface="Times New Roman"/>
              </a:rPr>
              <a:t> </a:t>
            </a:r>
            <a:endParaRPr lang="en-US" dirty="0" smtClean="0">
              <a:ea typeface="Calibri"/>
              <a:cs typeface="Times New Roman"/>
            </a:endParaRPr>
          </a:p>
          <a:p>
            <a:pPr marL="0" indent="0" algn="ctr">
              <a:buNone/>
            </a:pPr>
            <a:r>
              <a:rPr lang="en-US" dirty="0" smtClean="0">
                <a:ea typeface="Calibri"/>
                <a:cs typeface="Times New Roman"/>
              </a:rPr>
              <a:t>Normal </a:t>
            </a:r>
            <a:r>
              <a:rPr lang="en-US" dirty="0">
                <a:ea typeface="Calibri"/>
                <a:cs typeface="Times New Roman"/>
              </a:rPr>
              <a:t>schools were technically oriented toward the practice of teaching.</a:t>
            </a:r>
            <a:endParaRPr lang="en-US" dirty="0"/>
          </a:p>
        </p:txBody>
      </p:sp>
    </p:spTree>
    <p:extLst>
      <p:ext uri="{BB962C8B-B14F-4D97-AF65-F5344CB8AC3E}">
        <p14:creationId xmlns:p14="http://schemas.microsoft.com/office/powerpoint/2010/main" val="599418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135562"/>
          </a:xfrm>
          <a:solidFill>
            <a:schemeClr val="accent1">
              <a:lumMod val="40000"/>
              <a:lumOff val="60000"/>
            </a:schemeClr>
          </a:solidFill>
        </p:spPr>
        <p:txBody>
          <a:bodyPr>
            <a:noAutofit/>
          </a:bodyPr>
          <a:lstStyle/>
          <a:p>
            <a:r>
              <a:rPr lang="en-US" sz="3200" dirty="0">
                <a:latin typeface="Times New Roman" pitchFamily="18" charset="0"/>
                <a:ea typeface="Calibri"/>
                <a:cs typeface="Times New Roman" pitchFamily="18" charset="0"/>
              </a:rPr>
              <a:t>The establishment of normal schools became a movement later in the nineteenth century; almost every state had at least one of them. The normal schools' purpose was perfectly straightforward: the preparation of teachers. Cities were desperate for teachers. By the early 1900s, nearly every city with a population of more than 300,000 had a normal school, often tied in with the high schools.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138869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1327" y="1295400"/>
            <a:ext cx="7239000" cy="3046988"/>
          </a:xfrm>
          <a:prstGeom prst="rect">
            <a:avLst/>
          </a:prstGeom>
          <a:solidFill>
            <a:schemeClr val="accent1">
              <a:lumMod val="40000"/>
              <a:lumOff val="60000"/>
            </a:schemeClr>
          </a:solidFill>
        </p:spPr>
        <p:txBody>
          <a:bodyPr wrap="square">
            <a:spAutoFit/>
          </a:bodyPr>
          <a:lstStyle/>
          <a:p>
            <a:pPr algn="ctr"/>
            <a:r>
              <a:rPr lang="en-US" sz="3200" dirty="0" smtClean="0">
                <a:ea typeface="Calibri"/>
                <a:cs typeface="Times New Roman"/>
              </a:rPr>
              <a:t>In early normal schools mode of teacher training was didactic. Teachers treated teaching </a:t>
            </a:r>
            <a:r>
              <a:rPr lang="en-US" sz="3200" dirty="0">
                <a:ea typeface="Calibri"/>
                <a:cs typeface="Times New Roman"/>
              </a:rPr>
              <a:t>as </a:t>
            </a:r>
            <a:r>
              <a:rPr lang="en-US" sz="3200" dirty="0" smtClean="0">
                <a:ea typeface="Calibri"/>
                <a:cs typeface="Times New Roman"/>
              </a:rPr>
              <a:t>a craft</a:t>
            </a:r>
            <a:r>
              <a:rPr lang="en-US" sz="3200" dirty="0">
                <a:ea typeface="Calibri"/>
                <a:cs typeface="Times New Roman"/>
              </a:rPr>
              <a:t>. </a:t>
            </a:r>
            <a:r>
              <a:rPr lang="en-US" sz="3200" dirty="0" smtClean="0">
                <a:ea typeface="Calibri"/>
                <a:cs typeface="Times New Roman"/>
              </a:rPr>
              <a:t>Individual teachers acquired </a:t>
            </a:r>
            <a:r>
              <a:rPr lang="en-US" sz="3200" dirty="0">
                <a:ea typeface="Calibri"/>
                <a:cs typeface="Times New Roman"/>
              </a:rPr>
              <a:t>essential skills to impart knowledge, facts, and even </a:t>
            </a:r>
            <a:r>
              <a:rPr lang="en-US" sz="3200" dirty="0" smtClean="0">
                <a:ea typeface="Calibri"/>
                <a:cs typeface="Times New Roman"/>
              </a:rPr>
              <a:t>abilities through </a:t>
            </a:r>
            <a:r>
              <a:rPr lang="en-US" sz="3200" dirty="0">
                <a:ea typeface="Calibri"/>
                <a:cs typeface="Times New Roman"/>
              </a:rPr>
              <a:t>lecture and demonstration.</a:t>
            </a:r>
            <a:endParaRPr lang="en-US" sz="3200" dirty="0"/>
          </a:p>
        </p:txBody>
      </p:sp>
    </p:spTree>
    <p:extLst>
      <p:ext uri="{BB962C8B-B14F-4D97-AF65-F5344CB8AC3E}">
        <p14:creationId xmlns:p14="http://schemas.microsoft.com/office/powerpoint/2010/main" val="931322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Dimension</a:t>
            </a:r>
            <a:endParaRPr lang="en-US" dirty="0"/>
          </a:p>
        </p:txBody>
      </p:sp>
      <p:sp>
        <p:nvSpPr>
          <p:cNvPr id="3" name="Content Placeholder 2"/>
          <p:cNvSpPr>
            <a:spLocks noGrp="1"/>
          </p:cNvSpPr>
          <p:nvPr>
            <p:ph idx="1"/>
          </p:nvPr>
        </p:nvSpPr>
        <p:spPr>
          <a:solidFill>
            <a:schemeClr val="accent3">
              <a:lumMod val="40000"/>
              <a:lumOff val="60000"/>
            </a:schemeClr>
          </a:solidFill>
        </p:spPr>
        <p:txBody>
          <a:bodyPr/>
          <a:lstStyle/>
          <a:p>
            <a:r>
              <a:rPr lang="en-US" dirty="0">
                <a:ea typeface="Calibri"/>
                <a:cs typeface="Times New Roman"/>
              </a:rPr>
              <a:t>By the 1940s, most normal schools had expanded, into four-year state teachers colleges or liberal arts colleges </a:t>
            </a:r>
            <a:r>
              <a:rPr lang="en-US" dirty="0" smtClean="0">
                <a:ea typeface="Calibri"/>
                <a:cs typeface="Times New Roman"/>
              </a:rPr>
              <a:t>offering </a:t>
            </a:r>
            <a:r>
              <a:rPr lang="en-US" dirty="0">
                <a:ea typeface="Calibri"/>
                <a:cs typeface="Times New Roman"/>
              </a:rPr>
              <a:t>teacher education, and then, during the higher </a:t>
            </a:r>
            <a:r>
              <a:rPr lang="en-US" dirty="0" smtClean="0">
                <a:ea typeface="Calibri"/>
                <a:cs typeface="Times New Roman"/>
              </a:rPr>
              <a:t>education </a:t>
            </a:r>
            <a:r>
              <a:rPr lang="en-US" dirty="0">
                <a:ea typeface="Calibri"/>
                <a:cs typeface="Times New Roman"/>
              </a:rPr>
              <a:t>expansion in the 1960s and 1970s, into state universities.</a:t>
            </a:r>
            <a:endParaRPr lang="en-US" dirty="0"/>
          </a:p>
        </p:txBody>
      </p:sp>
    </p:spTree>
    <p:extLst>
      <p:ext uri="{BB962C8B-B14F-4D97-AF65-F5344CB8AC3E}">
        <p14:creationId xmlns:p14="http://schemas.microsoft.com/office/powerpoint/2010/main" val="2967641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000"/>
          </a:solidFill>
        </p:spPr>
        <p:txBody>
          <a:bodyPr/>
          <a:lstStyle/>
          <a:p>
            <a:r>
              <a:rPr lang="en-US" dirty="0" smtClean="0"/>
              <a:t>New Dimension</a:t>
            </a:r>
            <a:endParaRPr lang="en-US" dirty="0"/>
          </a:p>
        </p:txBody>
      </p:sp>
      <p:sp>
        <p:nvSpPr>
          <p:cNvPr id="3" name="Content Placeholder 2"/>
          <p:cNvSpPr>
            <a:spLocks noGrp="1"/>
          </p:cNvSpPr>
          <p:nvPr>
            <p:ph idx="1"/>
          </p:nvPr>
        </p:nvSpPr>
        <p:spPr>
          <a:ln>
            <a:solidFill>
              <a:schemeClr val="tx2">
                <a:lumMod val="75000"/>
              </a:schemeClr>
            </a:solidFill>
          </a:ln>
        </p:spPr>
        <p:txBody>
          <a:bodyPr/>
          <a:lstStyle/>
          <a:p>
            <a:r>
              <a:rPr lang="en-US" dirty="0">
                <a:ea typeface="Calibri"/>
                <a:cs typeface="Times New Roman"/>
              </a:rPr>
              <a:t>By contrast, </a:t>
            </a:r>
            <a:r>
              <a:rPr lang="en-US" dirty="0" smtClean="0">
                <a:ea typeface="Calibri"/>
                <a:cs typeface="Times New Roman"/>
              </a:rPr>
              <a:t>these colleges applied the </a:t>
            </a:r>
            <a:r>
              <a:rPr lang="en-US" dirty="0">
                <a:ea typeface="Calibri"/>
                <a:cs typeface="Times New Roman"/>
              </a:rPr>
              <a:t>evocative as </a:t>
            </a:r>
            <a:r>
              <a:rPr lang="en-US" dirty="0" smtClean="0">
                <a:ea typeface="Calibri"/>
                <a:cs typeface="Times New Roman"/>
              </a:rPr>
              <a:t>a new approach </a:t>
            </a:r>
            <a:r>
              <a:rPr lang="en-US" dirty="0">
                <a:ea typeface="Calibri"/>
                <a:cs typeface="Times New Roman"/>
              </a:rPr>
              <a:t>to the education of teachers, suggests that teaching is an emergent art in which teachers evoke from students what they already know and lead them to the acquisition of new knowledge and skills.</a:t>
            </a:r>
            <a:endParaRPr lang="en-US" dirty="0"/>
          </a:p>
        </p:txBody>
      </p:sp>
    </p:spTree>
    <p:extLst>
      <p:ext uri="{BB962C8B-B14F-4D97-AF65-F5344CB8AC3E}">
        <p14:creationId xmlns:p14="http://schemas.microsoft.com/office/powerpoint/2010/main" val="3148967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marR="0">
              <a:lnSpc>
                <a:spcPct val="115000"/>
              </a:lnSpc>
              <a:spcBef>
                <a:spcPts val="0"/>
              </a:spcBef>
              <a:spcAft>
                <a:spcPts val="1000"/>
              </a:spcAft>
            </a:pPr>
            <a:r>
              <a:rPr lang="en-US" dirty="0">
                <a:ea typeface="Calibri"/>
                <a:cs typeface="Times New Roman"/>
              </a:rPr>
              <a:t>Into the Twenty-First </a:t>
            </a:r>
            <a:r>
              <a:rPr lang="en-US" dirty="0" smtClean="0">
                <a:ea typeface="Calibri"/>
                <a:cs typeface="Times New Roman"/>
              </a:rPr>
              <a:t>Century</a:t>
            </a:r>
            <a:endParaRPr lang="en-US" dirty="0"/>
          </a:p>
        </p:txBody>
      </p:sp>
      <p:sp>
        <p:nvSpPr>
          <p:cNvPr id="3" name="Content Placeholder 2"/>
          <p:cNvSpPr>
            <a:spLocks noGrp="1"/>
          </p:cNvSpPr>
          <p:nvPr>
            <p:ph idx="1"/>
          </p:nvPr>
        </p:nvSpPr>
        <p:spPr/>
        <p:txBody>
          <a:bodyPr/>
          <a:lstStyle/>
          <a:p>
            <a:r>
              <a:rPr lang="en-US" dirty="0" smtClean="0"/>
              <a:t>New degree course</a:t>
            </a:r>
          </a:p>
          <a:p>
            <a:r>
              <a:rPr lang="en-US" dirty="0"/>
              <a:t>specific licensure requirements </a:t>
            </a:r>
            <a:endParaRPr lang="en-US" dirty="0" smtClean="0"/>
          </a:p>
          <a:p>
            <a:r>
              <a:rPr lang="en-US" dirty="0" smtClean="0"/>
              <a:t>Accreditation </a:t>
            </a:r>
          </a:p>
          <a:p>
            <a:r>
              <a:rPr lang="en-US" dirty="0" smtClean="0"/>
              <a:t>Combination </a:t>
            </a:r>
            <a:r>
              <a:rPr lang="en-US" dirty="0"/>
              <a:t>of a degree with a major in an academic subject and completion of required education courses</a:t>
            </a:r>
            <a:endParaRPr lang="en-US" dirty="0" smtClean="0"/>
          </a:p>
          <a:p>
            <a:endParaRPr lang="en-US" dirty="0"/>
          </a:p>
        </p:txBody>
      </p:sp>
    </p:spTree>
    <p:extLst>
      <p:ext uri="{BB962C8B-B14F-4D97-AF65-F5344CB8AC3E}">
        <p14:creationId xmlns:p14="http://schemas.microsoft.com/office/powerpoint/2010/main" val="752206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447800"/>
            <a:ext cx="7467600" cy="4524315"/>
          </a:xfrm>
          <a:prstGeom prst="rect">
            <a:avLst/>
          </a:prstGeom>
          <a:solidFill>
            <a:schemeClr val="accent3">
              <a:lumMod val="20000"/>
              <a:lumOff val="80000"/>
            </a:schemeClr>
          </a:solidFill>
        </p:spPr>
        <p:txBody>
          <a:bodyPr wrap="square">
            <a:spAutoFit/>
          </a:bodyPr>
          <a:lstStyle/>
          <a:p>
            <a:pPr algn="ctr"/>
            <a:r>
              <a:rPr lang="en-US" sz="3200" dirty="0">
                <a:latin typeface="Batang" pitchFamily="18" charset="-127"/>
                <a:ea typeface="Batang" pitchFamily="18" charset="-127"/>
                <a:cs typeface="Times New Roman"/>
              </a:rPr>
              <a:t>In </a:t>
            </a:r>
            <a:r>
              <a:rPr lang="en-US" sz="3200" i="1" dirty="0">
                <a:latin typeface="Batang" pitchFamily="18" charset="-127"/>
                <a:ea typeface="Batang" pitchFamily="18" charset="-127"/>
                <a:cs typeface="Times New Roman"/>
              </a:rPr>
              <a:t>The Teacher Educator's Handbook</a:t>
            </a:r>
            <a:r>
              <a:rPr lang="en-US" sz="3200" dirty="0">
                <a:latin typeface="Batang" pitchFamily="18" charset="-127"/>
                <a:ea typeface="Batang" pitchFamily="18" charset="-127"/>
                <a:cs typeface="Times New Roman"/>
              </a:rPr>
              <a:t> (1996), Barbara Senkowski Stengal and Alan Tom note that "Traditional teacher education programs are typically marked by three components: foundations of schooling and learning, teaching methodology, and practice teaching" </a:t>
            </a:r>
            <a:endParaRPr lang="en-US" sz="3200" dirty="0">
              <a:latin typeface="Batang" pitchFamily="18" charset="-127"/>
              <a:ea typeface="Batang" pitchFamily="18" charset="-127"/>
            </a:endParaRPr>
          </a:p>
        </p:txBody>
      </p:sp>
    </p:spTree>
    <p:extLst>
      <p:ext uri="{BB962C8B-B14F-4D97-AF65-F5344CB8AC3E}">
        <p14:creationId xmlns:p14="http://schemas.microsoft.com/office/powerpoint/2010/main" val="1884458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Didactic and Evocative </a:t>
            </a:r>
            <a:r>
              <a:rPr lang="en-US" dirty="0" smtClean="0"/>
              <a:t>Teaching</a:t>
            </a:r>
            <a:endParaRPr lang="en-US" dirty="0"/>
          </a:p>
        </p:txBody>
      </p:sp>
      <p:sp>
        <p:nvSpPr>
          <p:cNvPr id="3" name="Content Placeholder 2"/>
          <p:cNvSpPr>
            <a:spLocks noGrp="1"/>
          </p:cNvSpPr>
          <p:nvPr>
            <p:ph idx="1"/>
          </p:nvPr>
        </p:nvSpPr>
        <p:spPr>
          <a:ln>
            <a:solidFill>
              <a:schemeClr val="accent1"/>
            </a:solidFill>
          </a:ln>
        </p:spPr>
        <p:txBody>
          <a:bodyPr>
            <a:normAutofit/>
          </a:bodyPr>
          <a:lstStyle/>
          <a:p>
            <a:pPr marL="0" indent="0">
              <a:buNone/>
            </a:pPr>
            <a:r>
              <a:rPr lang="en-US" b="1" i="1" dirty="0" smtClean="0">
                <a:latin typeface="Batang" pitchFamily="18" charset="-127"/>
                <a:ea typeface="Batang" pitchFamily="18" charset="-127"/>
              </a:rPr>
              <a:t>Didactic Teaching</a:t>
            </a:r>
          </a:p>
          <a:p>
            <a:pPr marL="0" indent="0">
              <a:buNone/>
            </a:pPr>
            <a:endParaRPr lang="en-US" sz="2800" dirty="0" smtClean="0">
              <a:latin typeface="Times New Roman" pitchFamily="18" charset="0"/>
              <a:cs typeface="Times New Roman" pitchFamily="18" charset="0"/>
            </a:endParaRPr>
          </a:p>
          <a:p>
            <a:pPr marL="0" indent="0">
              <a:buNone/>
            </a:pPr>
            <a:r>
              <a:rPr lang="en-US" sz="2800" dirty="0" smtClean="0">
                <a:latin typeface="Times New Roman" pitchFamily="18" charset="0"/>
                <a:cs typeface="Times New Roman" pitchFamily="18" charset="0"/>
              </a:rPr>
              <a:t>Didactic </a:t>
            </a:r>
            <a:r>
              <a:rPr lang="en-US" sz="2800" dirty="0">
                <a:latin typeface="Times New Roman" pitchFamily="18" charset="0"/>
                <a:cs typeface="Times New Roman" pitchFamily="18" charset="0"/>
              </a:rPr>
              <a:t>teaching implies passing on traditional knowledge or lore, or teaching how to do something. Teachers use lecture to inculcate knowledge or demonstration to model actions, after which students demonstrate they have learned what was taught either by reciting or writing the material or by repeating the demonstration,</a:t>
            </a:r>
          </a:p>
        </p:txBody>
      </p:sp>
    </p:spTree>
    <p:extLst>
      <p:ext uri="{BB962C8B-B14F-4D97-AF65-F5344CB8AC3E}">
        <p14:creationId xmlns:p14="http://schemas.microsoft.com/office/powerpoint/2010/main" val="3417902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Evocative Method</a:t>
            </a:r>
            <a:endParaRPr lang="en-US" dirty="0"/>
          </a:p>
        </p:txBody>
      </p:sp>
      <p:sp>
        <p:nvSpPr>
          <p:cNvPr id="3" name="Content Placeholder 2"/>
          <p:cNvSpPr>
            <a:spLocks noGrp="1"/>
          </p:cNvSpPr>
          <p:nvPr>
            <p:ph idx="1"/>
          </p:nvPr>
        </p:nvSpPr>
        <p:spPr>
          <a:solidFill>
            <a:schemeClr val="accent2">
              <a:lumMod val="20000"/>
              <a:lumOff val="80000"/>
            </a:schemeClr>
          </a:solidFill>
          <a:ln>
            <a:solidFill>
              <a:schemeClr val="accent1"/>
            </a:solidFill>
          </a:ln>
        </p:spPr>
        <p:txBody>
          <a:bodyPr/>
          <a:lstStyle/>
          <a:p>
            <a:pPr marL="0" marR="0" indent="0">
              <a:lnSpc>
                <a:spcPct val="115000"/>
              </a:lnSpc>
              <a:spcBef>
                <a:spcPts val="0"/>
              </a:spcBef>
              <a:spcAft>
                <a:spcPts val="1000"/>
              </a:spcAft>
              <a:buNone/>
            </a:pPr>
            <a:r>
              <a:rPr lang="en-US" dirty="0" smtClean="0">
                <a:ea typeface="Calibri"/>
                <a:cs typeface="Times New Roman"/>
              </a:rPr>
              <a:t>Evocative</a:t>
            </a:r>
            <a:r>
              <a:rPr lang="en-US" dirty="0">
                <a:ea typeface="Calibri"/>
                <a:cs typeface="Times New Roman"/>
              </a:rPr>
              <a:t>, method places responsibility for knowledge growth on the students</a:t>
            </a:r>
            <a:r>
              <a:rPr lang="en-US" dirty="0" smtClean="0">
                <a:ea typeface="Calibri"/>
                <a:cs typeface="Times New Roman"/>
              </a:rPr>
              <a:t>.</a:t>
            </a:r>
            <a:r>
              <a:rPr lang="en-US" dirty="0"/>
              <a:t> The teacher's role is </a:t>
            </a:r>
            <a:r>
              <a:rPr lang="en-US" dirty="0" smtClean="0"/>
              <a:t>to foster learning by which he/she gather </a:t>
            </a:r>
            <a:r>
              <a:rPr lang="en-US" dirty="0"/>
              <a:t>and assimilate data and evidence and draw conclusions based on sound thinking.</a:t>
            </a:r>
            <a:endParaRPr lang="en-US" dirty="0">
              <a:ea typeface="Calibri"/>
              <a:cs typeface="Times New Roman"/>
            </a:endParaRPr>
          </a:p>
          <a:p>
            <a:endParaRPr lang="en-US" dirty="0"/>
          </a:p>
        </p:txBody>
      </p:sp>
    </p:spTree>
    <p:extLst>
      <p:ext uri="{BB962C8B-B14F-4D97-AF65-F5344CB8AC3E}">
        <p14:creationId xmlns:p14="http://schemas.microsoft.com/office/powerpoint/2010/main" val="1427548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a:solidFill>
            <a:schemeClr val="bg1">
              <a:lumMod val="95000"/>
            </a:schemeClr>
          </a:solidFill>
          <a:ln>
            <a:solidFill>
              <a:schemeClr val="bg2"/>
            </a:solidFill>
          </a:ln>
        </p:spPr>
        <p:txBody>
          <a:bodyPr/>
          <a:lstStyle/>
          <a:p>
            <a:pPr marL="0" indent="0">
              <a:buNone/>
            </a:pPr>
            <a:r>
              <a:rPr lang="en-US" dirty="0">
                <a:latin typeface="Batang" pitchFamily="18" charset="-127"/>
                <a:ea typeface="Batang" pitchFamily="18" charset="-127"/>
                <a:cs typeface="Times New Roman" pitchFamily="18" charset="0"/>
              </a:rPr>
              <a:t>Early in human history, most teaching was didactic. Poets recited ancient myths and stories and a few listeners learned them by rote. Individuals acquired skills by observing their elders who were fishers, artisans, lawyers, or anything else, and emulating what they saw.</a:t>
            </a:r>
          </a:p>
        </p:txBody>
      </p:sp>
    </p:spTree>
    <p:extLst>
      <p:ext uri="{BB962C8B-B14F-4D97-AF65-F5344CB8AC3E}">
        <p14:creationId xmlns:p14="http://schemas.microsoft.com/office/powerpoint/2010/main" val="393225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Paul </a:t>
            </a:r>
            <a:r>
              <a:rPr lang="en-US" dirty="0" err="1"/>
              <a:t>Woodring</a:t>
            </a:r>
            <a:endParaRPr lang="en-US" dirty="0"/>
          </a:p>
        </p:txBody>
      </p:sp>
      <p:sp>
        <p:nvSpPr>
          <p:cNvPr id="3" name="Content Placeholder 2"/>
          <p:cNvSpPr>
            <a:spLocks noGrp="1"/>
          </p:cNvSpPr>
          <p:nvPr>
            <p:ph idx="1"/>
          </p:nvPr>
        </p:nvSpPr>
        <p:spPr>
          <a:solidFill>
            <a:schemeClr val="bg1">
              <a:lumMod val="95000"/>
            </a:schemeClr>
          </a:solidFill>
        </p:spPr>
        <p:txBody>
          <a:bodyPr/>
          <a:lstStyle/>
          <a:p>
            <a:pPr marL="0" indent="0">
              <a:buNone/>
            </a:pPr>
            <a:r>
              <a:rPr lang="en-US" dirty="0">
                <a:latin typeface="Batang" pitchFamily="18" charset="-127"/>
                <a:ea typeface="Batang" pitchFamily="18" charset="-127"/>
                <a:cs typeface="Times New Roman"/>
              </a:rPr>
              <a:t> "The oldest form of teacher education is the observation and emulation of a master. Plato learned to teach by sitting at the feet of Socrates. Aristotle, in turn, learned from Plato" </a:t>
            </a:r>
            <a:endParaRPr lang="en-US" dirty="0">
              <a:latin typeface="Batang" pitchFamily="18" charset="-127"/>
              <a:ea typeface="Batang" pitchFamily="18" charset="-127"/>
            </a:endParaRPr>
          </a:p>
        </p:txBody>
      </p:sp>
    </p:spTree>
    <p:extLst>
      <p:ext uri="{BB962C8B-B14F-4D97-AF65-F5344CB8AC3E}">
        <p14:creationId xmlns:p14="http://schemas.microsoft.com/office/powerpoint/2010/main" val="1729033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ea typeface="Calibri"/>
                <a:cs typeface="Times New Roman"/>
              </a:rPr>
              <a:t>Sharon </a:t>
            </a:r>
            <a:r>
              <a:rPr lang="en-US" sz="3600" dirty="0">
                <a:ea typeface="Calibri"/>
                <a:cs typeface="Times New Roman"/>
              </a:rPr>
              <a:t>Feiman-Nemser and Janine </a:t>
            </a:r>
            <a:r>
              <a:rPr lang="en-US" sz="3600" dirty="0" smtClean="0">
                <a:ea typeface="Calibri"/>
                <a:cs typeface="Times New Roman"/>
              </a:rPr>
              <a:t>Remillard </a:t>
            </a:r>
            <a:br>
              <a:rPr lang="en-US" sz="3600" dirty="0" smtClean="0">
                <a:ea typeface="Calibri"/>
                <a:cs typeface="Times New Roman"/>
              </a:rPr>
            </a:br>
            <a:r>
              <a:rPr lang="en-US" sz="2200" dirty="0" smtClean="0">
                <a:ea typeface="Calibri"/>
                <a:cs typeface="Times New Roman"/>
              </a:rPr>
              <a:t>(</a:t>
            </a:r>
            <a:r>
              <a:rPr lang="en-US" sz="2200" i="1" dirty="0" smtClean="0">
                <a:ea typeface="Calibri"/>
                <a:cs typeface="Times New Roman"/>
              </a:rPr>
              <a:t>The Teacher Educator's Handbook)</a:t>
            </a:r>
            <a:endParaRPr lang="en-US" sz="2200" dirty="0"/>
          </a:p>
        </p:txBody>
      </p:sp>
      <p:sp>
        <p:nvSpPr>
          <p:cNvPr id="3" name="Content Placeholder 2"/>
          <p:cNvSpPr>
            <a:spLocks noGrp="1"/>
          </p:cNvSpPr>
          <p:nvPr>
            <p:ph idx="1"/>
          </p:nvPr>
        </p:nvSpPr>
        <p:spPr>
          <a:solidFill>
            <a:schemeClr val="accent3">
              <a:lumMod val="20000"/>
              <a:lumOff val="80000"/>
            </a:schemeClr>
          </a:solidFill>
        </p:spPr>
        <p:txBody>
          <a:bodyPr/>
          <a:lstStyle/>
          <a:p>
            <a:pPr marL="0" indent="0">
              <a:buNone/>
            </a:pPr>
            <a:r>
              <a:rPr lang="en-US" dirty="0">
                <a:latin typeface="Batang" pitchFamily="18" charset="-127"/>
                <a:ea typeface="Batang" pitchFamily="18" charset="-127"/>
                <a:cs typeface="Times New Roman"/>
              </a:rPr>
              <a:t>"Like much of our society, prospective teachers believe that teaching is a process of passing knowledge from teacher to student and that learning involves absorbing or memorizing information and practicing skills. Students wait like empty vessels to be filled and teachers do the filling"</a:t>
            </a:r>
            <a:endParaRPr lang="en-US" dirty="0">
              <a:latin typeface="Batang" pitchFamily="18" charset="-127"/>
              <a:ea typeface="Batang" pitchFamily="18" charset="-127"/>
            </a:endParaRPr>
          </a:p>
        </p:txBody>
      </p:sp>
    </p:spTree>
    <p:extLst>
      <p:ext uri="{BB962C8B-B14F-4D97-AF65-F5344CB8AC3E}">
        <p14:creationId xmlns:p14="http://schemas.microsoft.com/office/powerpoint/2010/main" val="667353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667000"/>
            <a:ext cx="8229600" cy="1143000"/>
          </a:xfrm>
          <a:solidFill>
            <a:srgbClr val="FFC000"/>
          </a:solidFill>
          <a:ln>
            <a:solidFill>
              <a:schemeClr val="tx2">
                <a:lumMod val="75000"/>
              </a:schemeClr>
            </a:solidFill>
          </a:ln>
        </p:spPr>
        <p:txBody>
          <a:bodyPr>
            <a:normAutofit fontScale="90000"/>
          </a:bodyPr>
          <a:lstStyle/>
          <a:p>
            <a:r>
              <a:rPr lang="en-US" dirty="0" smtClean="0">
                <a:solidFill>
                  <a:schemeClr val="accent1">
                    <a:lumMod val="75000"/>
                  </a:schemeClr>
                </a:solidFill>
              </a:rPr>
              <a:t>Which Teaching approach is better? And Why?</a:t>
            </a:r>
            <a:endParaRPr lang="en-US" dirty="0">
              <a:solidFill>
                <a:schemeClr val="accent1">
                  <a:lumMod val="75000"/>
                </a:schemeClr>
              </a:solidFill>
            </a:endParaRPr>
          </a:p>
        </p:txBody>
      </p:sp>
    </p:spTree>
    <p:extLst>
      <p:ext uri="{BB962C8B-B14F-4D97-AF65-F5344CB8AC3E}">
        <p14:creationId xmlns:p14="http://schemas.microsoft.com/office/powerpoint/2010/main" val="4171505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381000"/>
            <a:ext cx="8001000" cy="6001643"/>
          </a:xfrm>
          <a:prstGeom prst="rect">
            <a:avLst/>
          </a:prstGeom>
        </p:spPr>
        <p:txBody>
          <a:bodyPr wrap="square">
            <a:spAutoFit/>
          </a:bodyPr>
          <a:lstStyle/>
          <a:p>
            <a:pPr algn="just"/>
            <a:r>
              <a:rPr lang="en-US" sz="2400" dirty="0">
                <a:ea typeface="Calibri"/>
                <a:cs typeface="Times New Roman"/>
              </a:rPr>
              <a:t>Neither didactic nor evocative teaching alone will suffice because learners vary widely in how they learn. Some individuals learn material effectively when teachers present it sequentially or chronologically; others may learn better when teachers present material thematically. Some learners have an affinity for concreteness while others prefer abstraction. </a:t>
            </a:r>
            <a:endParaRPr lang="en-US" sz="2400" dirty="0" smtClean="0">
              <a:ea typeface="Calibri"/>
              <a:cs typeface="Times New Roman"/>
            </a:endParaRPr>
          </a:p>
          <a:p>
            <a:pPr algn="just"/>
            <a:r>
              <a:rPr lang="en-US" sz="2400" dirty="0" smtClean="0">
                <a:ea typeface="Calibri"/>
                <a:cs typeface="Times New Roman"/>
              </a:rPr>
              <a:t>Teachers </a:t>
            </a:r>
            <a:r>
              <a:rPr lang="en-US" sz="2400" dirty="0">
                <a:ea typeface="Calibri"/>
                <a:cs typeface="Times New Roman"/>
              </a:rPr>
              <a:t>require tolerance and understanding for these and other differences in learners</a:t>
            </a:r>
            <a:r>
              <a:rPr lang="en-US" sz="2400" dirty="0" smtClean="0">
                <a:ea typeface="Calibri"/>
                <a:cs typeface="Times New Roman"/>
              </a:rPr>
              <a:t>.</a:t>
            </a:r>
            <a:r>
              <a:rPr lang="en-US" sz="2400" dirty="0"/>
              <a:t> </a:t>
            </a:r>
            <a:endParaRPr lang="en-US" sz="2400" dirty="0" smtClean="0"/>
          </a:p>
          <a:p>
            <a:pPr algn="just"/>
            <a:r>
              <a:rPr lang="en-US" sz="2400" dirty="0" smtClean="0"/>
              <a:t>Didactic </a:t>
            </a:r>
            <a:r>
              <a:rPr lang="en-US" sz="2400" dirty="0"/>
              <a:t>teaching and evocative teaching are merely two modes of instruction among other related ways teachers teach and learners learn. Little exists to suggest one mode is superior to all others. Nearly all teachers use a variety of modes of instruction as they go about their daily teaching tasks. Teacher education must provide opportunities for prospective and practicing teachers to master a range of teaching modes.</a:t>
            </a:r>
          </a:p>
          <a:p>
            <a:pPr algn="just"/>
            <a:endParaRPr lang="en-US" sz="2400" dirty="0"/>
          </a:p>
        </p:txBody>
      </p:sp>
    </p:spTree>
    <p:extLst>
      <p:ext uri="{BB962C8B-B14F-4D97-AF65-F5344CB8AC3E}">
        <p14:creationId xmlns:p14="http://schemas.microsoft.com/office/powerpoint/2010/main" val="3965097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Teaching and Teacher Education in Early America</a:t>
            </a:r>
            <a:endParaRPr lang="en-US" dirty="0"/>
          </a:p>
        </p:txBody>
      </p:sp>
      <p:sp>
        <p:nvSpPr>
          <p:cNvPr id="3" name="Content Placeholder 2"/>
          <p:cNvSpPr>
            <a:spLocks noGrp="1"/>
          </p:cNvSpPr>
          <p:nvPr>
            <p:ph idx="1"/>
          </p:nvPr>
        </p:nvSpPr>
        <p:spPr>
          <a:solidFill>
            <a:schemeClr val="accent6">
              <a:lumMod val="20000"/>
              <a:lumOff val="80000"/>
            </a:schemeClr>
          </a:solidFill>
        </p:spPr>
        <p:txBody>
          <a:bodyPr/>
          <a:lstStyle/>
          <a:p>
            <a:pPr marL="0" indent="0">
              <a:buNone/>
            </a:pPr>
            <a:r>
              <a:rPr lang="en-US" dirty="0" smtClean="0">
                <a:ea typeface="Calibri"/>
                <a:cs typeface="Times New Roman"/>
              </a:rPr>
              <a:t>In </a:t>
            </a:r>
            <a:r>
              <a:rPr lang="en-US" dirty="0">
                <a:ea typeface="Calibri"/>
                <a:cs typeface="Times New Roman"/>
              </a:rPr>
              <a:t>1755 John Adams, not having the money for the fee to apprentice to a lawyer, although "untried and untrained as a teacher, immediately assumed his new role in a one-room schoolhouse at the center of </a:t>
            </a:r>
            <a:r>
              <a:rPr lang="en-US" dirty="0" smtClean="0">
                <a:ea typeface="Calibri"/>
                <a:cs typeface="Times New Roman"/>
              </a:rPr>
              <a:t>town“. </a:t>
            </a:r>
          </a:p>
          <a:p>
            <a:pPr marL="0" indent="0">
              <a:buNone/>
            </a:pPr>
            <a:r>
              <a:rPr lang="en-US" dirty="0" smtClean="0"/>
              <a:t>The </a:t>
            </a:r>
            <a:r>
              <a:rPr lang="en-US" dirty="0"/>
              <a:t>phrase "untried and </a:t>
            </a:r>
            <a:r>
              <a:rPr lang="en-US" dirty="0" smtClean="0"/>
              <a:t>untrained" unveil the </a:t>
            </a:r>
            <a:r>
              <a:rPr lang="en-US" dirty="0"/>
              <a:t>fact </a:t>
            </a:r>
            <a:r>
              <a:rPr lang="en-US" dirty="0" smtClean="0"/>
              <a:t>that </a:t>
            </a:r>
            <a:r>
              <a:rPr lang="en-US" dirty="0"/>
              <a:t>there was no training for teachers in 1755.</a:t>
            </a:r>
          </a:p>
        </p:txBody>
      </p:sp>
    </p:spTree>
    <p:extLst>
      <p:ext uri="{BB962C8B-B14F-4D97-AF65-F5344CB8AC3E}">
        <p14:creationId xmlns:p14="http://schemas.microsoft.com/office/powerpoint/2010/main" val="32583268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728</Words>
  <Application>Microsoft Office PowerPoint</Application>
  <PresentationFormat>On-screen Show (4:3)</PresentationFormat>
  <Paragraphs>36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Historical Review of Teacher Education </vt:lpstr>
      <vt:lpstr>Didactic and Evocative Teaching</vt:lpstr>
      <vt:lpstr>Evocative Method</vt:lpstr>
      <vt:lpstr>History</vt:lpstr>
      <vt:lpstr>Paul Woodring</vt:lpstr>
      <vt:lpstr>Sharon Feiman-Nemser and Janine Remillard  (The Teacher Educator's Handbook)</vt:lpstr>
      <vt:lpstr>Which Teaching approach is better? And Why?</vt:lpstr>
      <vt:lpstr>PowerPoint Presentation</vt:lpstr>
      <vt:lpstr>Teaching and Teacher Education in Early America</vt:lpstr>
      <vt:lpstr>History Conti….</vt:lpstr>
      <vt:lpstr>The establishment of normal schools became a movement later in the nineteenth century; almost every state had at least one of them. The normal schools' purpose was perfectly straightforward: the preparation of teachers. Cities were desperate for teachers. By the early 1900s, nearly every city with a population of more than 300,000 had a normal school, often tied in with the high schools.</vt:lpstr>
      <vt:lpstr>PowerPoint Presentation</vt:lpstr>
      <vt:lpstr>New Dimension</vt:lpstr>
      <vt:lpstr>New Dimension</vt:lpstr>
      <vt:lpstr>Into the Twenty-First Century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Historical Review of Teacher Education</dc:title>
  <dc:creator>SaaD</dc:creator>
  <cp:lastModifiedBy>SaaD</cp:lastModifiedBy>
  <cp:revision>9</cp:revision>
  <dcterms:created xsi:type="dcterms:W3CDTF">2019-12-05T04:00:38Z</dcterms:created>
  <dcterms:modified xsi:type="dcterms:W3CDTF">2019-12-05T08:53:01Z</dcterms:modified>
</cp:coreProperties>
</file>